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8" r:id="rId3"/>
    <p:sldId id="259" r:id="rId4"/>
    <p:sldId id="257" r:id="rId5"/>
    <p:sldId id="261" r:id="rId6"/>
    <p:sldId id="260" r:id="rId7"/>
    <p:sldId id="262" r:id="rId8"/>
    <p:sldId id="263" r:id="rId9"/>
    <p:sldId id="264" r:id="rId10"/>
    <p:sldId id="265" r:id="rId11"/>
    <p:sldId id="275" r:id="rId12"/>
    <p:sldId id="267" r:id="rId13"/>
    <p:sldId id="266" r:id="rId14"/>
    <p:sldId id="269" r:id="rId15"/>
    <p:sldId id="270" r:id="rId16"/>
    <p:sldId id="274" r:id="rId17"/>
    <p:sldId id="284" r:id="rId18"/>
    <p:sldId id="277" r:id="rId19"/>
    <p:sldId id="271" r:id="rId20"/>
    <p:sldId id="272" r:id="rId21"/>
    <p:sldId id="273" r:id="rId22"/>
    <p:sldId id="276" r:id="rId23"/>
    <p:sldId id="279" r:id="rId24"/>
    <p:sldId id="281" r:id="rId25"/>
    <p:sldId id="282" r:id="rId2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05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2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5595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782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3292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764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1054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8511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8145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590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5235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1238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6307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5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1629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1039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0BA619-94D1-44A4-BD50-0B562CFA1F5E}" type="datetimeFigureOut">
              <a:rPr lang="es-AR" smtClean="0"/>
              <a:t>01/11/2019</a:t>
            </a:fld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972FF71F-7F50-4383-A4C8-5033A4CEE8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8145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is.msal.gov.ar/index.php/tabulados-2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33048" y="1600199"/>
            <a:ext cx="109376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 smtClean="0">
                <a:solidFill>
                  <a:srgbClr val="BB057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“EL DESAFIO DE ACOMPAÑAR A LOS JOVENES”</a:t>
            </a:r>
            <a:endParaRPr lang="es-AR" sz="4400" dirty="0">
              <a:solidFill>
                <a:srgbClr val="BB057E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881554" y="5398477"/>
            <a:ext cx="5240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Taller para las familias</a:t>
            </a:r>
            <a:endParaRPr lang="es-A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876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098" name="Picture 2" descr="Resultado de imagen para don bosco y los adolescentes sistema preventi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4" y="1944710"/>
            <a:ext cx="11242230" cy="466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818712" y="700404"/>
            <a:ext cx="10328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5400" b="1" dirty="0" smtClean="0">
                <a:solidFill>
                  <a:schemeClr val="accent6">
                    <a:lumMod val="75000"/>
                  </a:schemeClr>
                </a:solidFill>
                <a:latin typeface="Bradley Hand ITC" panose="03070402050302030203" pitchFamily="66" charset="0"/>
              </a:rPr>
              <a:t>El sistema preventivo de Don Bosco</a:t>
            </a:r>
            <a:endParaRPr lang="es-AR" sz="5400" b="1" dirty="0">
              <a:solidFill>
                <a:schemeClr val="accent6">
                  <a:lumMod val="75000"/>
                </a:schemeClr>
              </a:solidFill>
              <a:latin typeface="Bradley Hand ITC" panose="03070402050302030203" pitchFamily="66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497852" y="2222287"/>
            <a:ext cx="1751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/>
              <a:t>AMOR</a:t>
            </a:r>
            <a:endParaRPr lang="es-AR" sz="32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3455439" y="2343913"/>
            <a:ext cx="203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/>
              <a:t>RELIGIÓN</a:t>
            </a:r>
            <a:r>
              <a:rPr lang="es-AR" dirty="0" smtClean="0"/>
              <a:t>  </a:t>
            </a:r>
            <a:endParaRPr lang="es-AR" dirty="0"/>
          </a:p>
        </p:txBody>
      </p:sp>
      <p:sp>
        <p:nvSpPr>
          <p:cNvPr id="7" name="CuadroTexto 6"/>
          <p:cNvSpPr txBox="1"/>
          <p:nvPr/>
        </p:nvSpPr>
        <p:spPr>
          <a:xfrm>
            <a:off x="6697014" y="2343913"/>
            <a:ext cx="19303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000" b="1" dirty="0" smtClean="0"/>
              <a:t>RAZÓN</a:t>
            </a:r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39168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don bosco y la famil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41" y="2495129"/>
            <a:ext cx="4780600" cy="318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 derecha 2"/>
          <p:cNvSpPr/>
          <p:nvPr/>
        </p:nvSpPr>
        <p:spPr>
          <a:xfrm>
            <a:off x="5885645" y="3335628"/>
            <a:ext cx="1455313" cy="9272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7604975" y="3614601"/>
            <a:ext cx="2446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/>
              <a:t>Especifico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7" name="CuadroTexto 6"/>
          <p:cNvSpPr txBox="1"/>
          <p:nvPr/>
        </p:nvSpPr>
        <p:spPr>
          <a:xfrm>
            <a:off x="7765961" y="4823069"/>
            <a:ext cx="204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/>
              <a:t>Inespecífico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8" name="Flecha derecha 7"/>
          <p:cNvSpPr/>
          <p:nvPr/>
        </p:nvSpPr>
        <p:spPr>
          <a:xfrm>
            <a:off x="5885644" y="4544095"/>
            <a:ext cx="1455313" cy="9272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972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	</a:t>
            </a:r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527539" y="1"/>
            <a:ext cx="111486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5400" dirty="0" smtClean="0"/>
              <a:t>Veamos  las estadísticas sobre nuestros jóvenes </a:t>
            </a:r>
          </a:p>
          <a:p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1007075" y="2476435"/>
            <a:ext cx="103749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</a:t>
            </a:r>
            <a:r>
              <a:rPr lang="es-AR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 </a:t>
            </a:r>
            <a:r>
              <a:rPr lang="es-AR" sz="4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50% </a:t>
            </a:r>
            <a:r>
              <a:rPr lang="es-AR" sz="4800" b="1" dirty="0"/>
              <a:t>de los jóvenes argentinos consume </a:t>
            </a:r>
            <a:r>
              <a:rPr lang="es-AR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alcohol </a:t>
            </a:r>
            <a:r>
              <a:rPr lang="es-AR" sz="4800" b="1" dirty="0" smtClean="0"/>
              <a:t>y </a:t>
            </a:r>
            <a:r>
              <a:rPr lang="es-AR" sz="4800" b="1" dirty="0"/>
              <a:t>se </a:t>
            </a:r>
            <a:r>
              <a:rPr lang="es-AR" sz="4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triplicó</a:t>
            </a:r>
            <a:r>
              <a:rPr lang="es-AR" sz="4800" b="1" dirty="0"/>
              <a:t> el uso de </a:t>
            </a:r>
            <a:r>
              <a:rPr lang="es-AR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marihuana</a:t>
            </a:r>
            <a:endParaRPr lang="es-AR" sz="4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s-AR" sz="3200" b="1" i="0" dirty="0" smtClean="0">
              <a:effectLst/>
              <a:latin typeface="Arial" panose="020B0604020202020204" pitchFamily="34" charset="0"/>
            </a:endParaRPr>
          </a:p>
          <a:p>
            <a:r>
              <a:rPr lang="es-AR" sz="2400" b="1" i="0" dirty="0" smtClean="0">
                <a:effectLst/>
                <a:latin typeface="Arial" panose="020B0604020202020204" pitchFamily="34" charset="0"/>
              </a:rPr>
              <a:t>Entre niños y adolescentes entre 12 Y 17 años, el consumo de alguna sustancia ilícita se incrementó un 146%.</a:t>
            </a:r>
          </a:p>
          <a:p>
            <a:endParaRPr lang="es-AR" sz="3200" b="1" i="0" dirty="0" smtClean="0">
              <a:effectLst/>
              <a:latin typeface="Arial" panose="020B0604020202020204" pitchFamily="34" charset="0"/>
            </a:endParaRPr>
          </a:p>
          <a:p>
            <a:pPr algn="r"/>
            <a:r>
              <a:rPr lang="es-AR" sz="3200" b="1" dirty="0" smtClean="0">
                <a:latin typeface="Arial" panose="020B0604020202020204" pitchFamily="34" charset="0"/>
              </a:rPr>
              <a:t>Base: SEDRONAR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429401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2708" y="2286000"/>
            <a:ext cx="10766535" cy="1739817"/>
          </a:xfrm>
        </p:spPr>
        <p:txBody>
          <a:bodyPr/>
          <a:lstStyle/>
          <a:p>
            <a:r>
              <a:rPr lang="es-AR" dirty="0"/>
              <a:t/>
            </a:r>
            <a:br>
              <a:rPr lang="es-AR" dirty="0"/>
            </a:br>
            <a:r>
              <a:rPr lang="es-AR" sz="3200" dirty="0" smtClean="0"/>
              <a:t>Por </a:t>
            </a:r>
            <a:r>
              <a:rPr lang="es-AR" sz="3200" dirty="0"/>
              <a:t>día, 300 adolescentes menores de 19 años se convierten en madres en la </a:t>
            </a:r>
            <a:r>
              <a:rPr lang="es-AR" sz="3200" dirty="0" smtClean="0"/>
              <a:t>Argentina</a:t>
            </a:r>
            <a:br>
              <a:rPr lang="es-AR" sz="3200" dirty="0" smtClean="0"/>
            </a:br>
            <a:endParaRPr lang="es-AR" sz="3200" dirty="0"/>
          </a:p>
        </p:txBody>
      </p:sp>
      <p:pic>
        <p:nvPicPr>
          <p:cNvPr id="4100" name="Picture 4" descr="Resultado de imagen para madres adolescentes A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353" y="3705998"/>
            <a:ext cx="5052890" cy="282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264737" y="129451"/>
            <a:ext cx="10023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b="1" dirty="0" smtClean="0">
                <a:solidFill>
                  <a:srgbClr val="FF0000"/>
                </a:solidFill>
              </a:rPr>
              <a:t>Nacimientos en mujeres adolescentes</a:t>
            </a:r>
            <a:endParaRPr lang="es-AR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2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631" y="-1"/>
            <a:ext cx="10731367" cy="1811215"/>
          </a:xfrm>
        </p:spPr>
        <p:txBody>
          <a:bodyPr/>
          <a:lstStyle/>
          <a:p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/>
              <a:t>Embarazos </a:t>
            </a:r>
            <a:r>
              <a:rPr lang="es-AR" sz="3600" b="1" dirty="0"/>
              <a:t>adolescentes </a:t>
            </a:r>
            <a:r>
              <a:rPr lang="es-AR" sz="3600" dirty="0"/>
              <a:t>:</a:t>
            </a:r>
            <a:r>
              <a:rPr lang="es-AR" sz="3600" dirty="0" smtClean="0"/>
              <a:t> </a:t>
            </a:r>
            <a:r>
              <a:rPr lang="es-AR" sz="3600" dirty="0"/>
              <a:t>el </a:t>
            </a:r>
            <a:r>
              <a:rPr lang="es-AR" sz="3600" b="1" dirty="0"/>
              <a:t>15%</a:t>
            </a:r>
            <a:r>
              <a:rPr lang="es-AR" sz="3600" dirty="0"/>
              <a:t> de todos los nacimientos que ocurren en el país</a:t>
            </a:r>
            <a:r>
              <a:rPr lang="es-AR" sz="3600" dirty="0" smtClean="0"/>
              <a:t>.</a:t>
            </a:r>
          </a:p>
          <a:p>
            <a:r>
              <a:rPr lang="es-AR" sz="3600" dirty="0" smtClean="0"/>
              <a:t> Entre los 10 </a:t>
            </a:r>
            <a:r>
              <a:rPr lang="es-AR" sz="3600" dirty="0"/>
              <a:t>a 14 </a:t>
            </a:r>
            <a:r>
              <a:rPr lang="es-AR" sz="3600" dirty="0" smtClean="0"/>
              <a:t>años, suceden </a:t>
            </a:r>
            <a:r>
              <a:rPr lang="es-AR" sz="3600" b="1" dirty="0"/>
              <a:t>3 mil embarazos por año</a:t>
            </a:r>
            <a:r>
              <a:rPr lang="es-AR" sz="3600" dirty="0"/>
              <a:t> y el </a:t>
            </a:r>
            <a:r>
              <a:rPr lang="es-AR" sz="3600" b="1" dirty="0"/>
              <a:t>80% </a:t>
            </a:r>
            <a:r>
              <a:rPr lang="es-AR" sz="3600" dirty="0"/>
              <a:t>son producto de abusos sexuales, generalmente intrafamiliares.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765430" y="5531207"/>
            <a:ext cx="76317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Fuente: </a:t>
            </a:r>
            <a:r>
              <a:rPr lang="es-AR" dirty="0"/>
              <a:t> </a:t>
            </a:r>
            <a:r>
              <a:rPr lang="es-AR" b="1" dirty="0">
                <a:hlinkClick r:id="rId2"/>
              </a:rPr>
              <a:t>Dirección de Estadística e Información de Salud</a:t>
            </a:r>
            <a:r>
              <a:rPr lang="es-AR" b="1" dirty="0"/>
              <a:t> (DEIS) </a:t>
            </a:r>
          </a:p>
          <a:p>
            <a:r>
              <a:rPr lang="es-AR" b="1" dirty="0" smtClean="0"/>
              <a:t>Secretaria de Salud y Gobierno.</a:t>
            </a:r>
          </a:p>
          <a:p>
            <a:r>
              <a:rPr lang="es-AR" b="1" dirty="0" smtClean="0"/>
              <a:t>Ministerio de Salud y Desarrollo Social .Presidencia de la Nación </a:t>
            </a:r>
          </a:p>
          <a:p>
            <a:r>
              <a:rPr lang="es-AR" b="1" dirty="0" smtClean="0"/>
              <a:t>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0508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434366"/>
          </a:xfrm>
        </p:spPr>
        <p:txBody>
          <a:bodyPr/>
          <a:lstStyle/>
          <a:p>
            <a:r>
              <a:rPr lang="es-AR" dirty="0" smtClean="0">
                <a:solidFill>
                  <a:srgbClr val="7030A0"/>
                </a:solidFill>
              </a:rPr>
              <a:t>En </a:t>
            </a:r>
            <a:r>
              <a:rPr lang="es-AR" dirty="0">
                <a:solidFill>
                  <a:srgbClr val="7030A0"/>
                </a:solidFill>
              </a:rPr>
              <a:t>el tránsito, la primera causa de </a:t>
            </a:r>
            <a:r>
              <a:rPr lang="es-AR" dirty="0" smtClean="0">
                <a:solidFill>
                  <a:srgbClr val="7030A0"/>
                </a:solidFill>
              </a:rPr>
              <a:t>muerte en los jóvenes </a:t>
            </a:r>
            <a:endParaRPr lang="es-AR" dirty="0">
              <a:solidFill>
                <a:srgbClr val="7030A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6410" y="2331077"/>
            <a:ext cx="11039178" cy="3437916"/>
          </a:xfrm>
        </p:spPr>
        <p:txBody>
          <a:bodyPr>
            <a:normAutofit/>
          </a:bodyPr>
          <a:lstStyle/>
          <a:p>
            <a:r>
              <a:rPr lang="es-AR" sz="3600" b="1" dirty="0"/>
              <a:t>- Los jóvenes de 13 a 24 años constituyen el 27% de las víctimas fatales en el tránsito. </a:t>
            </a:r>
            <a:endParaRPr lang="es-AR" sz="3600" b="1" dirty="0" smtClean="0"/>
          </a:p>
          <a:p>
            <a:r>
              <a:rPr lang="es-AR" sz="3600" b="1" dirty="0" smtClean="0"/>
              <a:t>- </a:t>
            </a:r>
            <a:r>
              <a:rPr lang="es-AR" sz="3600" b="1" dirty="0"/>
              <a:t>El 71% de ellas son varones</a:t>
            </a:r>
            <a:r>
              <a:rPr lang="es-AR" sz="2000" b="1" dirty="0"/>
              <a:t>. </a:t>
            </a:r>
            <a:endParaRPr lang="es-A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43768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610212"/>
          </a:xfrm>
        </p:spPr>
        <p:txBody>
          <a:bodyPr/>
          <a:lstStyle/>
          <a:p>
            <a:r>
              <a:rPr lang="es-AR" dirty="0">
                <a:solidFill>
                  <a:srgbClr val="7030A0"/>
                </a:solidFill>
              </a:rPr>
              <a:t>Los jóvenes conductores: </a:t>
            </a:r>
            <a:r>
              <a:rPr lang="es-AR" dirty="0" smtClean="0">
                <a:solidFill>
                  <a:srgbClr val="7030A0"/>
                </a:solidFill>
              </a:rPr>
              <a:t> 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1944"/>
          </a:xfrm>
        </p:spPr>
        <p:txBody>
          <a:bodyPr>
            <a:normAutofit fontScale="92500" lnSpcReduction="10000"/>
          </a:bodyPr>
          <a:lstStyle/>
          <a:p>
            <a:r>
              <a:rPr lang="es-AR" sz="2400" b="1" dirty="0" smtClean="0"/>
              <a:t>-</a:t>
            </a:r>
            <a:r>
              <a:rPr lang="es-AR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Protagonizan 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tres veces más accidentes </a:t>
            </a:r>
            <a:r>
              <a:rPr lang="es-AR" sz="2400" b="1" dirty="0"/>
              <a:t>que los conductores mayores.</a:t>
            </a:r>
          </a:p>
          <a:p>
            <a:r>
              <a:rPr lang="es-AR" sz="2400" b="1" dirty="0"/>
              <a:t> - 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Son causantes o responsables principales </a:t>
            </a:r>
            <a:r>
              <a:rPr lang="es-AR" sz="2400" b="1" dirty="0"/>
              <a:t>de la mayoría de los hechos que sufren.</a:t>
            </a:r>
          </a:p>
          <a:p>
            <a:r>
              <a:rPr lang="es-AR" sz="2400" b="1" dirty="0"/>
              <a:t> - 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Mueren más por esta causa que por cualquier tipo de enfermedad.</a:t>
            </a:r>
          </a:p>
          <a:p>
            <a:r>
              <a:rPr lang="es-AR" sz="2400" b="1" dirty="0"/>
              <a:t> - 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Cometen más errores </a:t>
            </a:r>
            <a:r>
              <a:rPr lang="es-AR" sz="2400" b="1" dirty="0"/>
              <a:t>que los mayores.</a:t>
            </a:r>
          </a:p>
          <a:p>
            <a:r>
              <a:rPr lang="es-AR" sz="2400" b="1" dirty="0"/>
              <a:t> - 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Protagonizan más accidentes </a:t>
            </a:r>
            <a:r>
              <a:rPr lang="es-AR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uni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-vehiculares</a:t>
            </a:r>
            <a:r>
              <a:rPr lang="es-AR" sz="2400" b="1" dirty="0"/>
              <a:t>.</a:t>
            </a:r>
          </a:p>
          <a:p>
            <a:r>
              <a:rPr lang="es-AR" sz="2400" b="1" dirty="0"/>
              <a:t> - Conducen más frecuentemente a </a:t>
            </a:r>
            <a:r>
              <a:rPr lang="es-A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excesiva velocidad y/o alcoholizados. </a:t>
            </a:r>
          </a:p>
          <a:p>
            <a:pPr marL="0" indent="0" algn="r">
              <a:buNone/>
            </a:pPr>
            <a:r>
              <a:rPr lang="es-AR" sz="2200" dirty="0" smtClean="0">
                <a:solidFill>
                  <a:srgbClr val="FF0000"/>
                </a:solidFill>
              </a:rPr>
              <a:t>Fuente: </a:t>
            </a:r>
            <a:r>
              <a:rPr lang="es-AR" sz="2200" dirty="0" smtClean="0"/>
              <a:t>Luchemos por la vida </a:t>
            </a:r>
          </a:p>
          <a:p>
            <a:pPr marL="0" indent="0" algn="r">
              <a:buNone/>
            </a:pPr>
            <a:r>
              <a:rPr lang="es-AR" sz="2200" dirty="0" smtClean="0"/>
              <a:t>Asociación Civil </a:t>
            </a:r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208405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1775099"/>
          </a:xfrm>
        </p:spPr>
        <p:txBody>
          <a:bodyPr/>
          <a:lstStyle/>
          <a:p>
            <a:r>
              <a:rPr lang="es-AR" dirty="0">
                <a:solidFill>
                  <a:srgbClr val="0070C0"/>
                </a:solidFill>
              </a:rPr>
              <a:t>La tasa de suicidio adolescente en Argentina se triplica en solo 30 años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0000" y="2582894"/>
            <a:ext cx="10554574" cy="4114121"/>
          </a:xfrm>
        </p:spPr>
        <p:txBody>
          <a:bodyPr>
            <a:normAutofit fontScale="92500" lnSpcReduction="20000"/>
          </a:bodyPr>
          <a:lstStyle/>
          <a:p>
            <a:r>
              <a:rPr lang="es-AR" sz="3000" b="1" dirty="0"/>
              <a:t>Unicef advierte de que es la </a:t>
            </a:r>
            <a:r>
              <a:rPr lang="es-AR" sz="3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segunda causa de muerte </a:t>
            </a:r>
            <a:r>
              <a:rPr lang="es-AR" sz="3000" b="1" dirty="0"/>
              <a:t>en menores de edad y reclama políticas públicas de </a:t>
            </a:r>
            <a:r>
              <a:rPr lang="es-AR" sz="3000" b="1" dirty="0" smtClean="0"/>
              <a:t>prevención</a:t>
            </a:r>
          </a:p>
          <a:p>
            <a:r>
              <a:rPr lang="es-AR" sz="3000" b="1" dirty="0"/>
              <a:t>hay datos informales, registros de defunción incompletos o imprecisos, dificultades para el registro de los intentos de suicidio como tales, diferentes sistemas de registro entre servicios de salud, judiciales y civiles. Se requiere </a:t>
            </a:r>
            <a:r>
              <a:rPr lang="es-AR" sz="3000" b="1" dirty="0" smtClean="0"/>
              <a:t>articulación</a:t>
            </a:r>
          </a:p>
          <a:p>
            <a:pPr marL="0" indent="0" algn="r">
              <a:buNone/>
            </a:pPr>
            <a:endParaRPr lang="es-AR" sz="2400" b="1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es-AR" b="1" dirty="0">
                <a:solidFill>
                  <a:srgbClr val="FF0000"/>
                </a:solidFill>
              </a:rPr>
              <a:t>Fuente: UNICEF ARGENTINA </a:t>
            </a:r>
          </a:p>
          <a:p>
            <a:pPr marL="0" indent="0" algn="r">
              <a:buNone/>
            </a:pPr>
            <a:endParaRPr lang="es-A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8274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05690" y="245262"/>
            <a:ext cx="6608231" cy="970450"/>
          </a:xfrm>
        </p:spPr>
        <p:txBody>
          <a:bodyPr/>
          <a:lstStyle/>
          <a:p>
            <a:r>
              <a:rPr lang="es-AR" dirty="0" smtClean="0"/>
              <a:t>Y todo esto…  ¿Por qué ?</a:t>
            </a:r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372064" y="2731677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/>
              <a:t>Cambios familiares </a:t>
            </a:r>
            <a:endParaRPr lang="es-AR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580953" y="2454678"/>
            <a:ext cx="3553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/>
              <a:t>Tecnología y medios masivos de comunicación</a:t>
            </a:r>
          </a:p>
          <a:p>
            <a:endParaRPr lang="es-AR" dirty="0"/>
          </a:p>
        </p:txBody>
      </p:sp>
      <p:sp>
        <p:nvSpPr>
          <p:cNvPr id="6" name="CuadroTexto 5"/>
          <p:cNvSpPr txBox="1"/>
          <p:nvPr/>
        </p:nvSpPr>
        <p:spPr>
          <a:xfrm>
            <a:off x="8914911" y="2780415"/>
            <a:ext cx="303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/>
              <a:t>Cambios en la institución educativa</a:t>
            </a:r>
          </a:p>
          <a:p>
            <a:endParaRPr lang="es-AR" dirty="0"/>
          </a:p>
        </p:txBody>
      </p:sp>
      <p:sp>
        <p:nvSpPr>
          <p:cNvPr id="7" name="Flecha derecha 6"/>
          <p:cNvSpPr/>
          <p:nvPr/>
        </p:nvSpPr>
        <p:spPr>
          <a:xfrm rot="5400000">
            <a:off x="1240435" y="2120010"/>
            <a:ext cx="607214" cy="4378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Flecha derecha 7"/>
          <p:cNvSpPr/>
          <p:nvPr/>
        </p:nvSpPr>
        <p:spPr>
          <a:xfrm rot="5400000">
            <a:off x="5371410" y="2073742"/>
            <a:ext cx="424524" cy="3477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 derecha 8"/>
          <p:cNvSpPr/>
          <p:nvPr/>
        </p:nvSpPr>
        <p:spPr>
          <a:xfrm rot="5400000">
            <a:off x="10525310" y="2247848"/>
            <a:ext cx="717404" cy="3477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AutoShape 4" descr="Resultado de imagen para cambios familiares"/>
          <p:cNvSpPr>
            <a:spLocks noChangeAspect="1" noChangeArrowheads="1"/>
          </p:cNvSpPr>
          <p:nvPr/>
        </p:nvSpPr>
        <p:spPr bwMode="auto">
          <a:xfrm>
            <a:off x="155574" y="-144463"/>
            <a:ext cx="1986135" cy="198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30" name="Picture 6" descr="Resultado de imagen para cambios familia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9" y="3279502"/>
            <a:ext cx="3311832" cy="233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niños criados por tecnolog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014" y="3242079"/>
            <a:ext cx="3765061" cy="209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1004552" y="5737109"/>
            <a:ext cx="2897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pic>
        <p:nvPicPr>
          <p:cNvPr id="1034" name="Picture 10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08" y="3449892"/>
            <a:ext cx="4892692" cy="333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8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2890" y="794918"/>
            <a:ext cx="5706710" cy="970450"/>
          </a:xfrm>
        </p:spPr>
        <p:txBody>
          <a:bodyPr/>
          <a:lstStyle/>
          <a:p>
            <a:r>
              <a:rPr lang="es-AR" dirty="0" smtClean="0"/>
              <a:t>Dinámica: 4 esquinas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782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074" name="Picture 2" descr="Resultado de imagen para la educacion  no ha cambiad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58" y="447189"/>
            <a:ext cx="11205349" cy="613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603055" y="5151549"/>
            <a:ext cx="8744754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La escuela hace dos siglos que NO MUTA!</a:t>
            </a:r>
            <a:endParaRPr lang="es-AR" sz="4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799267" y="2614411"/>
            <a:ext cx="6722772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 sistema educativo que se centra solo en lo </a:t>
            </a:r>
            <a:r>
              <a:rPr lang="es-AR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cognitivo</a:t>
            </a:r>
            <a:r>
              <a:rPr lang="es-AR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quedo obsoleto!</a:t>
            </a:r>
            <a:endParaRPr lang="es-AR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078" name="Picture 6" descr="Resultado de imagen para EL 80 % DEL EXITO EN LA EDAD ADULTA DEPENDE DE LA ITELIGENCIA EMOC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346" y="1245714"/>
            <a:ext cx="7872141" cy="442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03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37127" y="530871"/>
            <a:ext cx="10612191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AR" sz="5400" b="1" dirty="0" smtClean="0"/>
              <a:t>QUÉ ES LA INTELIGENCIA ???</a:t>
            </a:r>
            <a:endParaRPr lang="es-AR" sz="54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275008" y="3065172"/>
            <a:ext cx="56280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u="sng" dirty="0" smtClean="0"/>
              <a:t>Inteligencia </a:t>
            </a:r>
          </a:p>
          <a:p>
            <a:r>
              <a:rPr lang="es-AR" dirty="0"/>
              <a:t> proviene del latín </a:t>
            </a:r>
            <a:r>
              <a:rPr lang="es-AR" i="1" dirty="0" err="1"/>
              <a:t>intelligentia</a:t>
            </a:r>
            <a:r>
              <a:rPr lang="es-AR" dirty="0"/>
              <a:t>, que a su vez deriva de </a:t>
            </a:r>
            <a:r>
              <a:rPr lang="es-AR" i="1" dirty="0" err="1"/>
              <a:t>inteligere</a:t>
            </a:r>
            <a:r>
              <a:rPr lang="es-AR" dirty="0"/>
              <a:t>. </a:t>
            </a:r>
            <a:endParaRPr lang="es-AR" dirty="0" smtClean="0"/>
          </a:p>
          <a:p>
            <a:endParaRPr lang="es-AR" dirty="0"/>
          </a:p>
          <a:p>
            <a:endParaRPr lang="es-AR" dirty="0"/>
          </a:p>
          <a:p>
            <a:r>
              <a:rPr lang="es-AR" dirty="0"/>
              <a:t> </a:t>
            </a:r>
          </a:p>
        </p:txBody>
      </p:sp>
      <p:sp>
        <p:nvSpPr>
          <p:cNvPr id="7" name="Flecha derecha 6"/>
          <p:cNvSpPr/>
          <p:nvPr/>
        </p:nvSpPr>
        <p:spPr>
          <a:xfrm>
            <a:off x="7173533" y="3065172"/>
            <a:ext cx="901522" cy="57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 derecha 8"/>
          <p:cNvSpPr/>
          <p:nvPr/>
        </p:nvSpPr>
        <p:spPr>
          <a:xfrm>
            <a:off x="7173533" y="3867817"/>
            <a:ext cx="901522" cy="57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8500055" y="3065172"/>
            <a:ext cx="239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 err="1"/>
              <a:t>intus</a:t>
            </a:r>
            <a:r>
              <a:rPr lang="es-AR" dirty="0"/>
              <a:t> (</a:t>
            </a:r>
            <a:r>
              <a:rPr lang="es-AR" b="1" dirty="0"/>
              <a:t>“entre”</a:t>
            </a:r>
            <a:r>
              <a:rPr lang="es-AR" dirty="0"/>
              <a:t>)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8500055" y="3850002"/>
            <a:ext cx="2717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 err="1"/>
              <a:t>legere</a:t>
            </a:r>
            <a:r>
              <a:rPr lang="es-AR" dirty="0"/>
              <a:t> (</a:t>
            </a:r>
            <a:r>
              <a:rPr lang="es-AR" b="1" dirty="0"/>
              <a:t>“escoger”</a:t>
            </a:r>
            <a:r>
              <a:rPr lang="es-AR" dirty="0"/>
              <a:t>). </a:t>
            </a:r>
          </a:p>
          <a:p>
            <a:r>
              <a:rPr lang="es-AR" dirty="0"/>
              <a:t>a quien </a:t>
            </a:r>
            <a:r>
              <a:rPr lang="es-AR" b="1" dirty="0"/>
              <a:t>sabe elegir</a:t>
            </a:r>
            <a:endParaRPr lang="es-AR" dirty="0"/>
          </a:p>
          <a:p>
            <a:endParaRPr lang="es-AR" dirty="0"/>
          </a:p>
        </p:txBody>
      </p:sp>
      <p:sp>
        <p:nvSpPr>
          <p:cNvPr id="12" name="CuadroTexto 11"/>
          <p:cNvSpPr txBox="1"/>
          <p:nvPr/>
        </p:nvSpPr>
        <p:spPr>
          <a:xfrm>
            <a:off x="2060620" y="5042594"/>
            <a:ext cx="7662929" cy="135421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200" dirty="0" smtClean="0"/>
              <a:t>Inteligente es quien</a:t>
            </a:r>
            <a:r>
              <a:rPr lang="es-AR" sz="3200" dirty="0"/>
              <a:t> </a:t>
            </a:r>
            <a:r>
              <a:rPr lang="es-AR" sz="3200" b="1" dirty="0"/>
              <a:t>sabe </a:t>
            </a:r>
            <a:r>
              <a:rPr lang="es-AR" sz="3200" b="1" dirty="0" smtClean="0"/>
              <a:t>elegir la mejor opción entre otras</a:t>
            </a:r>
            <a:endParaRPr lang="es-AR" sz="32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813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240924" y="695460"/>
            <a:ext cx="65167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¿</a:t>
            </a:r>
            <a:r>
              <a:rPr lang="es-AR" sz="28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Cuantas inteligencias existen?</a:t>
            </a:r>
          </a:p>
          <a:p>
            <a:endParaRPr lang="es-AR" dirty="0"/>
          </a:p>
        </p:txBody>
      </p:sp>
      <p:sp>
        <p:nvSpPr>
          <p:cNvPr id="6" name="AutoShape 10" descr="Resultado de imagen para inteligencias multip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5132" name="Picture 12" descr="Resultado de imagen para inteligencias multi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651" y="2743624"/>
            <a:ext cx="5627039" cy="375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Resultado de imagen para inteligencias multip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736" y="2396959"/>
            <a:ext cx="9181608" cy="444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96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Dinámica grupal </a:t>
            </a:r>
            <a:endParaRPr lang="es-AR" dirty="0"/>
          </a:p>
        </p:txBody>
      </p:sp>
      <p:pic>
        <p:nvPicPr>
          <p:cNvPr id="6148" name="Picture 4" descr="Resultado de imagen para gafas gigant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73" y="2544471"/>
            <a:ext cx="9517488" cy="402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11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ultado de imagen para inteligencia emocional y habilidades emocion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3" y="733132"/>
            <a:ext cx="11143580" cy="565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6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NO PUEDO AMAR LO QUE NO CONOZCO</a:t>
            </a:r>
            <a:endParaRPr lang="es-AR" dirty="0"/>
          </a:p>
        </p:txBody>
      </p:sp>
      <p:pic>
        <p:nvPicPr>
          <p:cNvPr id="13318" name="Picture 6" descr="Resultado de imagen para AMOR PROP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86" y="2312608"/>
            <a:ext cx="6811896" cy="454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14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BIOLOGIA DE LAS EMOCIONES</a:t>
            </a:r>
            <a:endParaRPr lang="es-AR" dirty="0"/>
          </a:p>
        </p:txBody>
      </p:sp>
      <p:pic>
        <p:nvPicPr>
          <p:cNvPr id="11266" name="Picture 2" descr="Resultado de imagen para biologia de las emociones amigdal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99" y="2222500"/>
            <a:ext cx="6583109" cy="438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sultado de imagen para balanza de emoci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896" y="2222500"/>
            <a:ext cx="4467940" cy="42823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4" name="CuadroTexto 3"/>
          <p:cNvSpPr txBox="1"/>
          <p:nvPr/>
        </p:nvSpPr>
        <p:spPr>
          <a:xfrm>
            <a:off x="8603087" y="3657601"/>
            <a:ext cx="2459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SISTEMA LÍMBICO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881093" y="5017763"/>
            <a:ext cx="128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90”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30333" y="5581480"/>
            <a:ext cx="218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PLACENTERAS Y DISPLACENTERAS</a:t>
            </a:r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1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2" y="940156"/>
            <a:ext cx="11681137" cy="571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8937939" y="1647952"/>
            <a:ext cx="2511381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La corteza prefrontal es lo último en madurar, termina entre los 25-30 años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6" name="Flecha derecha 5"/>
          <p:cNvSpPr/>
          <p:nvPr/>
        </p:nvSpPr>
        <p:spPr>
          <a:xfrm rot="20666942">
            <a:off x="7973901" y="1909995"/>
            <a:ext cx="734096" cy="3992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>
            <a:off x="239719" y="1647952"/>
            <a:ext cx="4113340" cy="452431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 el tamaño de la memoria.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Perseverancia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Planificación y organización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Planificación de futuro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de los impulsos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Auto-control y supervisión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de problemas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Pensamiento critico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Aprender de la experiencia y de los errores.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Empatía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capacidad de reconocer y expresar emociones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Supervisión interna</a:t>
            </a:r>
            <a:endParaRPr lang="es-A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08338" y="293871"/>
            <a:ext cx="1148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>
                <a:solidFill>
                  <a:schemeClr val="bg1"/>
                </a:solidFill>
              </a:rPr>
              <a:t>El cerebro adolescente, es inmaduro (</a:t>
            </a:r>
            <a:r>
              <a:rPr lang="es-AR" sz="3200" b="1" dirty="0" err="1" smtClean="0">
                <a:solidFill>
                  <a:schemeClr val="bg1"/>
                </a:solidFill>
              </a:rPr>
              <a:t>Neuroplasticidad</a:t>
            </a:r>
            <a:r>
              <a:rPr lang="es-AR" sz="3200" b="1" dirty="0" smtClean="0">
                <a:solidFill>
                  <a:schemeClr val="bg1"/>
                </a:solidFill>
              </a:rPr>
              <a:t>)</a:t>
            </a:r>
            <a:endParaRPr lang="es-AR" sz="3200" b="1" dirty="0">
              <a:solidFill>
                <a:schemeClr val="bg1"/>
              </a:solidFill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5190186" y="4370300"/>
            <a:ext cx="1223493" cy="566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6658377" y="4468969"/>
            <a:ext cx="376063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A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Aumento del egocentrismo</a:t>
            </a:r>
            <a:endParaRPr lang="es-A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658377" y="4936970"/>
            <a:ext cx="376063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A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Búsqueda de la identidad </a:t>
            </a:r>
            <a:endParaRPr lang="es-A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96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77548" y="502276"/>
            <a:ext cx="934903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¿Cómo los acompañamos?</a:t>
            </a:r>
          </a:p>
          <a:p>
            <a:endParaRPr lang="es-AR" dirty="0" smtClean="0"/>
          </a:p>
          <a:p>
            <a:endParaRPr lang="es-AR" dirty="0"/>
          </a:p>
          <a:p>
            <a:endParaRPr lang="es-AR" dirty="0"/>
          </a:p>
        </p:txBody>
      </p:sp>
      <p:pic>
        <p:nvPicPr>
          <p:cNvPr id="8194" name="Picture 2" descr="Resultado de imagen para poner limites a los adolesc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47" y="2468691"/>
            <a:ext cx="4274757" cy="274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2060618" y="2640169"/>
            <a:ext cx="2781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 smtClean="0">
                <a:solidFill>
                  <a:schemeClr val="bg1"/>
                </a:solidFill>
              </a:rPr>
              <a:t>¿Repetimos mil veces lo mismo?</a:t>
            </a:r>
            <a:endParaRPr lang="es-AR" sz="2400" b="1" dirty="0">
              <a:solidFill>
                <a:schemeClr val="bg1"/>
              </a:solidFill>
            </a:endParaRPr>
          </a:p>
        </p:txBody>
      </p:sp>
      <p:pic>
        <p:nvPicPr>
          <p:cNvPr id="8196" name="Picture 4" descr="Resultado de imagen para poner limites a los adolesc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59" y="2468691"/>
            <a:ext cx="6264249" cy="274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5357610" y="2594002"/>
            <a:ext cx="242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¿Abrimos los canales comunicacionales?</a:t>
            </a:r>
            <a:endParaRPr lang="es-A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85612" y="5492593"/>
            <a:ext cx="3631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/>
              <a:t>Poner limites</a:t>
            </a:r>
            <a:endParaRPr lang="es-AR" sz="3600" b="1" dirty="0"/>
          </a:p>
        </p:txBody>
      </p:sp>
      <p:sp>
        <p:nvSpPr>
          <p:cNvPr id="8" name="Flecha derecha 7"/>
          <p:cNvSpPr/>
          <p:nvPr/>
        </p:nvSpPr>
        <p:spPr>
          <a:xfrm>
            <a:off x="3799268" y="5656921"/>
            <a:ext cx="940158" cy="3176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5357610" y="5656921"/>
            <a:ext cx="569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El innegociable del </a:t>
            </a:r>
            <a:r>
              <a:rPr lang="es-AR" dirty="0" smtClean="0">
                <a:solidFill>
                  <a:srgbClr val="92D050"/>
                </a:solidFill>
              </a:rPr>
              <a:t>amor parental </a:t>
            </a:r>
            <a:endParaRPr lang="es-AR" dirty="0">
              <a:solidFill>
                <a:srgbClr val="92D05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815920" y="1558344"/>
            <a:ext cx="7559899" cy="461664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es-AR" sz="6600" dirty="0" smtClean="0"/>
          </a:p>
          <a:p>
            <a:pPr algn="ctr"/>
            <a:r>
              <a:rPr lang="es-AR" sz="6600" dirty="0"/>
              <a:t>¿</a:t>
            </a:r>
            <a:r>
              <a:rPr lang="es-AR" sz="6600" dirty="0" smtClean="0"/>
              <a:t>Padres amigos?</a:t>
            </a:r>
          </a:p>
          <a:p>
            <a:endParaRPr lang="es-AR" sz="5400" dirty="0"/>
          </a:p>
          <a:p>
            <a:endParaRPr lang="es-AR" sz="5400" dirty="0" smtClean="0"/>
          </a:p>
          <a:p>
            <a:r>
              <a:rPr lang="es-AR" sz="5400" dirty="0" smtClean="0"/>
              <a:t> </a:t>
            </a:r>
          </a:p>
        </p:txBody>
      </p:sp>
      <p:sp>
        <p:nvSpPr>
          <p:cNvPr id="11" name="Señal de prohibido 10"/>
          <p:cNvSpPr/>
          <p:nvPr/>
        </p:nvSpPr>
        <p:spPr>
          <a:xfrm>
            <a:off x="2356834" y="2041159"/>
            <a:ext cx="5640946" cy="2852813"/>
          </a:xfrm>
          <a:prstGeom prst="noSmoking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28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944710" y="785611"/>
            <a:ext cx="7662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7200" b="1" dirty="0" smtClean="0">
                <a:solidFill>
                  <a:schemeClr val="accent6">
                    <a:lumMod val="75000"/>
                  </a:schemeClr>
                </a:solidFill>
              </a:rPr>
              <a:t>Autoestima</a:t>
            </a:r>
            <a:endParaRPr lang="es-AR" sz="7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41664" y="2344058"/>
            <a:ext cx="7263685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chemeClr val="bg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EL mejor legado que dejaremos a nuestros chicos</a:t>
            </a:r>
          </a:p>
          <a:p>
            <a:endParaRPr lang="es-AR" dirty="0"/>
          </a:p>
        </p:txBody>
      </p:sp>
      <p:pic>
        <p:nvPicPr>
          <p:cNvPr id="9218" name="Picture 2" descr="Resultado de imagen para autoestima en adolesc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4" y="3067662"/>
            <a:ext cx="6697015" cy="334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8461417" y="3035156"/>
            <a:ext cx="258865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sin atacar, manipular o ser violentos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094370" y="2020892"/>
            <a:ext cx="3322749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</a:rPr>
              <a:t>Poner limites:</a:t>
            </a:r>
            <a:endParaRPr lang="es-AR" sz="3600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461417" y="3876541"/>
            <a:ext cx="258865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Siendo claros y anticipando.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461416" y="4840310"/>
            <a:ext cx="258865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Cumplir con la penitencia SIEMPRE</a:t>
            </a:r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62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nia_lavando_una_laptop_Pp9tTwfMoRg_36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2738" y="415416"/>
            <a:ext cx="7723210" cy="5791777"/>
          </a:xfrm>
        </p:spPr>
      </p:pic>
    </p:spTree>
    <p:extLst>
      <p:ext uri="{BB962C8B-B14F-4D97-AF65-F5344CB8AC3E}">
        <p14:creationId xmlns:p14="http://schemas.microsoft.com/office/powerpoint/2010/main" val="245535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4311" y="447188"/>
            <a:ext cx="5423375" cy="970450"/>
          </a:xfrm>
        </p:spPr>
        <p:txBody>
          <a:bodyPr/>
          <a:lstStyle/>
          <a:p>
            <a:r>
              <a:rPr lang="es-AR" dirty="0" smtClean="0"/>
              <a:t>La comunicación </a:t>
            </a:r>
            <a:endParaRPr lang="es-AR" dirty="0"/>
          </a:p>
        </p:txBody>
      </p:sp>
      <p:pic>
        <p:nvPicPr>
          <p:cNvPr id="12290" name="Picture 2" descr="Resultado de imagen para comunicacion emocional asertiv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086" y="2529859"/>
            <a:ext cx="6765701" cy="33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62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3938" y="3306298"/>
            <a:ext cx="10571998" cy="970450"/>
          </a:xfrm>
        </p:spPr>
        <p:txBody>
          <a:bodyPr/>
          <a:lstStyle/>
          <a:p>
            <a:pPr algn="ctr"/>
            <a:r>
              <a:rPr lang="es-AR" dirty="0" smtClean="0"/>
              <a:t>BUSCA DEBAJO DE TU SILLA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6941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6816" y="3254783"/>
            <a:ext cx="10571998" cy="970450"/>
          </a:xfrm>
        </p:spPr>
        <p:txBody>
          <a:bodyPr/>
          <a:lstStyle/>
          <a:p>
            <a:pPr algn="ctr"/>
            <a:r>
              <a:rPr lang="es-AR" dirty="0" smtClean="0"/>
              <a:t>¡MUCHAS GRACIAS!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982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4697</TotalTime>
  <Words>545</Words>
  <Application>Microsoft Office PowerPoint</Application>
  <PresentationFormat>Panorámica</PresentationFormat>
  <Paragraphs>102</Paragraphs>
  <Slides>25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Aharoni</vt:lpstr>
      <vt:lpstr>Arial</vt:lpstr>
      <vt:lpstr>Arial Black</vt:lpstr>
      <vt:lpstr>Bradley Hand ITC</vt:lpstr>
      <vt:lpstr>Century Gothic</vt:lpstr>
      <vt:lpstr>Wingdings 2</vt:lpstr>
      <vt:lpstr>Citable</vt:lpstr>
      <vt:lpstr>Presentación de PowerPoint</vt:lpstr>
      <vt:lpstr>Presentación de PowerPoint</vt:lpstr>
      <vt:lpstr>Presentación de PowerPoint</vt:lpstr>
      <vt:lpstr> </vt:lpstr>
      <vt:lpstr> Por día, 300 adolescentes menores de 19 años se convierten en madres en la Argentina </vt:lpstr>
      <vt:lpstr> </vt:lpstr>
      <vt:lpstr>En el tránsito, la primera causa de muerte en los jóvenes </vt:lpstr>
      <vt:lpstr>Los jóvenes conductores:   </vt:lpstr>
      <vt:lpstr>La tasa de suicidio adolescente en Argentina se triplica en solo 30 años </vt:lpstr>
      <vt:lpstr>Y todo esto…  ¿Por qué ?</vt:lpstr>
      <vt:lpstr>Dinámica: 4 esquinas </vt:lpstr>
      <vt:lpstr>Presentación de PowerPoint</vt:lpstr>
      <vt:lpstr>Presentación de PowerPoint</vt:lpstr>
      <vt:lpstr>Presentación de PowerPoint</vt:lpstr>
      <vt:lpstr>Dinámica grupal </vt:lpstr>
      <vt:lpstr>Presentación de PowerPoint</vt:lpstr>
      <vt:lpstr>NO PUEDO AMAR LO QUE NO CONOZCO</vt:lpstr>
      <vt:lpstr>BIOLOGIA DE LAS EMOCIONES</vt:lpstr>
      <vt:lpstr>Presentación de PowerPoint</vt:lpstr>
      <vt:lpstr>Presentación de PowerPoint</vt:lpstr>
      <vt:lpstr>Presentación de PowerPoint</vt:lpstr>
      <vt:lpstr>Presentación de PowerPoint</vt:lpstr>
      <vt:lpstr>La comunicación </vt:lpstr>
      <vt:lpstr>BUSCA DEBAJO DE TU SILLA </vt:lpstr>
      <vt:lpstr>¡MUCHAS GRACIAS!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Eugenia</dc:creator>
  <cp:lastModifiedBy>María Eugenia</cp:lastModifiedBy>
  <cp:revision>47</cp:revision>
  <dcterms:created xsi:type="dcterms:W3CDTF">2019-10-16T12:33:56Z</dcterms:created>
  <dcterms:modified xsi:type="dcterms:W3CDTF">2019-11-04T11:07:43Z</dcterms:modified>
</cp:coreProperties>
</file>